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00E8FF"/>
                    </a:gs>
                    <a:gs pos="100000">
                      <a:srgbClr val="FF00F7"/>
                    </a:gs>
                  </a:gsLst>
                  <a:lin ang="3967761" scaled="0"/>
                </a:gradFill>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Attribution</a:t>
            </a:r>
          </a:p>
        </p:txBody>
      </p:sp>
      <p:sp>
        <p:nvSpPr>
          <p:cNvPr id="116" name="Body Level One…"/>
          <p:cNvSpPr txBox="1"/>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Northern Lights display over a snowy landscape"/>
          <p:cNvSpPr/>
          <p:nvPr>
            <p:ph type="pic" sz="half" idx="21"/>
          </p:nvPr>
        </p:nvSpPr>
        <p:spPr>
          <a:xfrm>
            <a:off x="12192000" y="6229350"/>
            <a:ext cx="12192000" cy="8128000"/>
          </a:xfrm>
          <a:prstGeom prst="rect">
            <a:avLst/>
          </a:prstGeom>
        </p:spPr>
        <p:txBody>
          <a:bodyPr lIns="91439" tIns="45719" rIns="91439" bIns="45719">
            <a:noAutofit/>
          </a:bodyPr>
          <a:lstStyle/>
          <a:p>
            <a:pPr/>
          </a:p>
        </p:txBody>
      </p:sp>
      <p:sp>
        <p:nvSpPr>
          <p:cNvPr id="125" name="Colourful clouds against a starry night sky"/>
          <p:cNvSpPr/>
          <p:nvPr>
            <p:ph type="pic" sz="half" idx="22"/>
          </p:nvPr>
        </p:nvSpPr>
        <p:spPr>
          <a:xfrm>
            <a:off x="12192000" y="-641351"/>
            <a:ext cx="12192000" cy="8128001"/>
          </a:xfrm>
          <a:prstGeom prst="rect">
            <a:avLst/>
          </a:prstGeom>
        </p:spPr>
        <p:txBody>
          <a:bodyPr lIns="91439" tIns="45719" rIns="91439" bIns="45719">
            <a:noAutofit/>
          </a:bodyPr>
          <a:lstStyle/>
          <a:p>
            <a:pPr/>
          </a:p>
        </p:txBody>
      </p:sp>
      <p:sp>
        <p:nvSpPr>
          <p:cNvPr id="126" name="Northern Lights display over a snowy mountain landscape"/>
          <p:cNvSpPr/>
          <p:nvPr>
            <p:ph type="pic" idx="23"/>
          </p:nvPr>
        </p:nvSpPr>
        <p:spPr>
          <a:xfrm>
            <a:off x="-1" y="-2258501"/>
            <a:ext cx="12166601" cy="18233003"/>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Northern Lights display over a snowy landscape"/>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Northern Lights display in a dark night sky over mountains"/>
          <p:cNvSpPr/>
          <p:nvPr>
            <p:ph type="pic" idx="21"/>
          </p:nvPr>
        </p:nvSpPr>
        <p:spPr>
          <a:xfrm>
            <a:off x="0" y="-762000"/>
            <a:ext cx="24384000" cy="152400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Colourful clouds against a starry night sky"/>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6200"/>
            <a:ext cx="9652000" cy="3200202"/>
          </a:xfrm>
          <a:prstGeom prst="rect">
            <a:avLst/>
          </a:prstGeom>
        </p:spPr>
        <p:txBody>
          <a:body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45720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91440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137160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1828800" algn="ctr" defTabSz="825500">
              <a:spcBef>
                <a:spcPts val="0"/>
              </a:spcBef>
              <a:buClrTx/>
              <a:buSzTx/>
              <a:buNone/>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Northern Lights display over a snowy mountain landscape"/>
          <p:cNvSpPr/>
          <p:nvPr>
            <p:ph type="pic" idx="21"/>
          </p:nvPr>
        </p:nvSpPr>
        <p:spPr>
          <a:xfrm>
            <a:off x="12204700" y="-2277533"/>
            <a:ext cx="12192000" cy="18271067"/>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8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buClrTx/>
              <a:buSzTx/>
              <a:buNone/>
              <a:defRPr spc="-55" sz="5500"/>
            </a:lvl1pPr>
            <a:lvl2pPr marL="0" indent="457200" defTabSz="825500">
              <a:buClrTx/>
              <a:buSzTx/>
              <a:buNone/>
              <a:defRPr spc="-55" sz="5500"/>
            </a:lvl2pPr>
            <a:lvl3pPr marL="0" indent="914400" defTabSz="825500">
              <a:buClrTx/>
              <a:buSzTx/>
              <a:buNone/>
              <a:defRPr spc="-55" sz="5500"/>
            </a:lvl3pPr>
            <a:lvl4pPr marL="0" indent="1371600" defTabSz="825500">
              <a:buClrTx/>
              <a:buSzTx/>
              <a:buNone/>
              <a:defRPr spc="-55" sz="5500"/>
            </a:lvl4pPr>
            <a:lvl5pPr marL="0" indent="1828800" defTabSz="825500">
              <a:buClrTx/>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imple Emergency Department Simulation for patient flow optimisation"/>
          <p:cNvSpPr txBox="1"/>
          <p:nvPr>
            <p:ph type="ctrTitle"/>
          </p:nvPr>
        </p:nvSpPr>
        <p:spPr>
          <a:prstGeom prst="rect">
            <a:avLst/>
          </a:prstGeom>
        </p:spPr>
        <p:txBody>
          <a:bodyPr/>
          <a:lstStyle>
            <a:lvl1pPr defTabSz="2243271">
              <a:defRPr spc="-237" sz="7912"/>
            </a:lvl1pPr>
          </a:lstStyle>
          <a:p>
            <a:pPr/>
            <a:r>
              <a:t>Simple Emergency Department Simulation for patient flow optimisation</a:t>
            </a:r>
          </a:p>
        </p:txBody>
      </p:sp>
      <p:sp>
        <p:nvSpPr>
          <p:cNvPr id="152" name="A research Internship under Mrs. Diana Olivia,MIT Manipal"/>
          <p:cNvSpPr txBox="1"/>
          <p:nvPr>
            <p:ph type="subTitle" sz="quarter" idx="1"/>
          </p:nvPr>
        </p:nvSpPr>
        <p:spPr>
          <a:prstGeom prst="rect">
            <a:avLst/>
          </a:prstGeom>
        </p:spPr>
        <p:txBody>
          <a:bodyPr/>
          <a:lstStyle>
            <a:lvl1pPr defTabSz="792479">
              <a:defRPr sz="6144"/>
            </a:lvl1pPr>
          </a:lstStyle>
          <a:p>
            <a:pPr/>
            <a:r>
              <a:t>A research Internship under Mrs. Diana Olivia,MIT Manipal</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lt" backwards="0">
                                    <p:tmAbs val="0"/>
                                  </p:iterate>
                                  <p:childTnLst>
                                    <p:set>
                                      <p:cBhvr>
                                        <p:cTn id="6" fill="hold"/>
                                        <p:tgtEl>
                                          <p:spTgt spid="151"/>
                                        </p:tgtEl>
                                        <p:attrNameLst>
                                          <p:attrName>style.visibility</p:attrName>
                                        </p:attrNameLst>
                                      </p:cBhvr>
                                      <p:to>
                                        <p:strVal val="visible"/>
                                      </p:to>
                                    </p:set>
                                    <p:anim calcmode="lin" valueType="num">
                                      <p:cBhvr>
                                        <p:cTn id="7" dur="1000" fill="hold"/>
                                        <p:tgtEl>
                                          <p:spTgt spid="151"/>
                                        </p:tgtEl>
                                        <p:attrNameLst>
                                          <p:attrName>ppt_x</p:attrName>
                                        </p:attrNameLst>
                                      </p:cBhvr>
                                      <p:tavLst>
                                        <p:tav tm="0">
                                          <p:val>
                                            <p:strVal val="0-#ppt_w/2"/>
                                          </p:val>
                                        </p:tav>
                                        <p:tav tm="100000">
                                          <p:val>
                                            <p:strVal val="#ppt_x"/>
                                          </p:val>
                                        </p:tav>
                                      </p:tavLst>
                                    </p:anim>
                                    <p:anim calcmode="lin" valueType="num">
                                      <p:cBhvr>
                                        <p:cTn id="8" dur="1000" fill="hold"/>
                                        <p:tgtEl>
                                          <p:spTgt spid="15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52"/>
                                        </p:tgtEl>
                                        <p:attrNameLst>
                                          <p:attrName>style.visibility</p:attrName>
                                        </p:attrNameLst>
                                      </p:cBhvr>
                                      <p:to>
                                        <p:strVal val="visible"/>
                                      </p:to>
                                    </p:set>
                                    <p:anim calcmode="lin" valueType="num">
                                      <p:cBhvr>
                                        <p:cTn id="13" dur="1000" fill="hold"/>
                                        <p:tgtEl>
                                          <p:spTgt spid="152"/>
                                        </p:tgtEl>
                                        <p:attrNameLst>
                                          <p:attrName>ppt_x</p:attrName>
                                        </p:attrNameLst>
                                      </p:cBhvr>
                                      <p:tavLst>
                                        <p:tav tm="0">
                                          <p:val>
                                            <p:strVal val="0-#ppt_w/2"/>
                                          </p:val>
                                        </p:tav>
                                        <p:tav tm="100000">
                                          <p:val>
                                            <p:strVal val="#ppt_x"/>
                                          </p:val>
                                        </p:tav>
                                      </p:tavLst>
                                    </p:anim>
                                    <p:anim calcmode="lin" valueType="num">
                                      <p:cBhvr>
                                        <p:cTn id="14" dur="1000" fill="hold"/>
                                        <p:tgtEl>
                                          <p:spTgt spid="1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1" grpId="1"/>
      <p:bldP build="whole" bldLvl="1" animBg="1" rev="0" advAuto="0" spid="152" grpId="2"/>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Conclusion"/>
          <p:cNvSpPr txBox="1"/>
          <p:nvPr>
            <p:ph type="ctrTitle"/>
          </p:nvPr>
        </p:nvSpPr>
        <p:spPr>
          <a:xfrm>
            <a:off x="1013025" y="1095402"/>
            <a:ext cx="21292354" cy="1783964"/>
          </a:xfrm>
          <a:prstGeom prst="rect">
            <a:avLst/>
          </a:prstGeom>
        </p:spPr>
        <p:txBody>
          <a:bodyPr/>
          <a:lstStyle>
            <a:lvl1pPr algn="l" defTabSz="2072588">
              <a:defRPr spc="-295" sz="9860"/>
            </a:lvl1pPr>
          </a:lstStyle>
          <a:p>
            <a:pPr/>
            <a:r>
              <a:t>Conclusion</a:t>
            </a:r>
          </a:p>
        </p:txBody>
      </p:sp>
      <p:sp>
        <p:nvSpPr>
          <p:cNvPr id="184" name="After implementing multiple simulations,(Single server and Multi Servers), the factors, such as Average Queue length, Average Wait time ,that help decide if the Emergency Departments to be effective or not, are calculated.…"/>
          <p:cNvSpPr txBox="1"/>
          <p:nvPr>
            <p:ph type="subTitle" idx="1"/>
          </p:nvPr>
        </p:nvSpPr>
        <p:spPr>
          <a:xfrm>
            <a:off x="1070131" y="3618471"/>
            <a:ext cx="21844001" cy="9241308"/>
          </a:xfrm>
          <a:prstGeom prst="rect">
            <a:avLst/>
          </a:prstGeom>
        </p:spPr>
        <p:txBody>
          <a:bodyPr/>
          <a:lstStyle/>
          <a:p>
            <a:pPr marL="393954" indent="-393954" algn="l" defTabSz="2292095">
              <a:spcBef>
                <a:spcPts val="2200"/>
              </a:spcBef>
              <a:buClr>
                <a:srgbClr val="FFFFFF"/>
              </a:buClr>
              <a:buSzPct val="100000"/>
              <a:buChar char="•"/>
              <a:defRPr sz="3384">
                <a:solidFill>
                  <a:srgbClr val="C6C6C6"/>
                </a:solidFill>
                <a:latin typeface="Graphik"/>
                <a:ea typeface="Graphik"/>
                <a:cs typeface="Graphik"/>
                <a:sym typeface="Graphik"/>
              </a:defRPr>
            </a:pPr>
            <a:r>
              <a:t>After implementing multiple simulations,(Single server and Multi Servers), the factors, such as Average Queue length, Average Wait time ,that help decide if the Emergency Departments to be effective or not, are calculated. </a:t>
            </a:r>
          </a:p>
          <a:p>
            <a:pPr marL="393954" indent="-393954" algn="l" defTabSz="2292095">
              <a:spcBef>
                <a:spcPts val="2200"/>
              </a:spcBef>
              <a:buClr>
                <a:srgbClr val="FFFFFF"/>
              </a:buClr>
              <a:buSzPct val="100000"/>
              <a:buChar char="•"/>
              <a:defRPr sz="3384">
                <a:solidFill>
                  <a:srgbClr val="C6C6C6"/>
                </a:solidFill>
                <a:latin typeface="Graphik"/>
                <a:ea typeface="Graphik"/>
                <a:cs typeface="Graphik"/>
                <a:sym typeface="Graphik"/>
              </a:defRPr>
            </a:pPr>
            <a:r>
              <a:t>If the average wait time is low , doctor(server) utilisation is high and the average queue length is low, the Emergency Departments are said to be effective. </a:t>
            </a:r>
          </a:p>
          <a:p>
            <a:pPr marL="393954" indent="-393954" algn="l" defTabSz="2292095">
              <a:spcBef>
                <a:spcPts val="2200"/>
              </a:spcBef>
              <a:buClr>
                <a:srgbClr val="FFFFFF"/>
              </a:buClr>
              <a:buSzPct val="100000"/>
              <a:buChar char="•"/>
              <a:defRPr sz="3384">
                <a:solidFill>
                  <a:srgbClr val="C6C6C6"/>
                </a:solidFill>
                <a:latin typeface="Graphik"/>
                <a:ea typeface="Graphik"/>
                <a:cs typeface="Graphik"/>
                <a:sym typeface="Graphik"/>
              </a:defRPr>
            </a:pPr>
            <a:r>
              <a:t>To increase the efficiency of the ED’s even more, more servers can be added, given the cost and the serving entities are not fluctuated by a significant amount.</a:t>
            </a:r>
          </a:p>
          <a:p>
            <a:pPr marL="393954" indent="-393954" algn="just" defTabSz="429768">
              <a:lnSpc>
                <a:spcPct val="107916"/>
              </a:lnSpc>
              <a:spcBef>
                <a:spcPts val="700"/>
              </a:spcBef>
              <a:buClr>
                <a:srgbClr val="FFFFFF"/>
              </a:buClr>
              <a:buSzPct val="100000"/>
              <a:buChar char="•"/>
              <a:defRPr sz="3384">
                <a:solidFill>
                  <a:srgbClr val="DEDEDE"/>
                </a:solidFill>
                <a:uFill>
                  <a:solidFill>
                    <a:srgbClr val="000000"/>
                  </a:solidFill>
                </a:uFill>
                <a:latin typeface="Times New Roman"/>
                <a:ea typeface="Times New Roman"/>
                <a:cs typeface="Times New Roman"/>
                <a:sym typeface="Times New Roman"/>
              </a:defRPr>
            </a:pPr>
          </a:p>
          <a:p>
            <a:pPr marL="393954" indent="-393954" algn="just" defTabSz="429768">
              <a:lnSpc>
                <a:spcPct val="107916"/>
              </a:lnSpc>
              <a:spcBef>
                <a:spcPts val="700"/>
              </a:spcBef>
              <a:buClr>
                <a:srgbClr val="FFFFFF"/>
              </a:buClr>
              <a:buSzPct val="100000"/>
              <a:buChar char="•"/>
              <a:defRPr sz="3384">
                <a:solidFill>
                  <a:srgbClr val="DEDEDE"/>
                </a:solidFill>
                <a:uFill>
                  <a:solidFill>
                    <a:srgbClr val="000000"/>
                  </a:solidFill>
                </a:uFill>
                <a:latin typeface="Times New Roman"/>
                <a:ea typeface="Times New Roman"/>
                <a:cs typeface="Times New Roman"/>
                <a:sym typeface="Times New Roman"/>
              </a:defRPr>
            </a:pPr>
          </a:p>
          <a:p>
            <a:pPr algn="just" defTabSz="429768">
              <a:lnSpc>
                <a:spcPct val="107916"/>
              </a:lnSpc>
              <a:spcBef>
                <a:spcPts val="700"/>
              </a:spcBef>
              <a:defRPr sz="3384">
                <a:solidFill>
                  <a:srgbClr val="DEDEDE"/>
                </a:solidFill>
                <a:uFill>
                  <a:solidFill>
                    <a:srgbClr val="000000"/>
                  </a:solidFill>
                </a:uFill>
                <a:latin typeface="Times New Roman"/>
                <a:ea typeface="Times New Roman"/>
                <a:cs typeface="Times New Roman"/>
                <a:sym typeface="Times New Roman"/>
              </a:defRPr>
            </a:pPr>
          </a:p>
          <a:p>
            <a:pPr algn="l" defTabSz="429768">
              <a:defRPr sz="3384">
                <a:solidFill>
                  <a:srgbClr val="DEDEDE"/>
                </a:solidFill>
                <a:latin typeface="Times Roman"/>
                <a:ea typeface="Times Roman"/>
                <a:cs typeface="Times Roman"/>
                <a:sym typeface="Times Roman"/>
              </a:defRPr>
            </a:pPr>
          </a:p>
          <a:p>
            <a:pPr marL="393954" indent="-393954" algn="l" defTabSz="429768">
              <a:buClr>
                <a:srgbClr val="FFFFFF"/>
              </a:buClr>
              <a:buSzPct val="100000"/>
              <a:buChar char="•"/>
              <a:defRPr sz="3384">
                <a:solidFill>
                  <a:srgbClr val="DEDEDE"/>
                </a:solidFill>
                <a:latin typeface="Times Roman"/>
                <a:ea typeface="Times Roman"/>
                <a:cs typeface="Times Roman"/>
                <a:sym typeface="Times Roman"/>
              </a:defRPr>
            </a:pPr>
          </a:p>
          <a:p>
            <a:pPr marL="393954" indent="-393954" algn="l" defTabSz="429768">
              <a:buClr>
                <a:srgbClr val="FFFFFF"/>
              </a:buClr>
              <a:buSzPct val="100000"/>
              <a:buChar char="•"/>
              <a:defRPr sz="3384">
                <a:solidFill>
                  <a:srgbClr val="DEDEDE"/>
                </a:solidFill>
                <a:latin typeface="Times Roman"/>
                <a:ea typeface="Times Roman"/>
                <a:cs typeface="Times Roman"/>
                <a:sym typeface="Times Roman"/>
              </a:defRPr>
            </a:pPr>
          </a:p>
          <a:p>
            <a:pPr algn="l" defTabSz="429768">
              <a:defRPr sz="3384">
                <a:solidFill>
                  <a:srgbClr val="DEDEDE"/>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83"/>
                                        </p:tgtEl>
                                        <p:attrNameLst>
                                          <p:attrName>style.visibility</p:attrName>
                                        </p:attrNameLst>
                                      </p:cBhvr>
                                      <p:to>
                                        <p:strVal val="visible"/>
                                      </p:to>
                                    </p:set>
                                    <p:anim calcmode="lin" valueType="num">
                                      <p:cBhvr>
                                        <p:cTn id="7" dur="1000" fill="hold"/>
                                        <p:tgtEl>
                                          <p:spTgt spid="183"/>
                                        </p:tgtEl>
                                        <p:attrNameLst>
                                          <p:attrName>ppt_x</p:attrName>
                                        </p:attrNameLst>
                                      </p:cBhvr>
                                      <p:tavLst>
                                        <p:tav tm="0">
                                          <p:val>
                                            <p:strVal val="0-#ppt_w/2"/>
                                          </p:val>
                                        </p:tav>
                                        <p:tav tm="100000">
                                          <p:val>
                                            <p:strVal val="#ppt_x"/>
                                          </p:val>
                                        </p:tav>
                                      </p:tavLst>
                                    </p:anim>
                                    <p:anim calcmode="lin" valueType="num">
                                      <p:cBhvr>
                                        <p:cTn id="8" dur="1000" fill="hold"/>
                                        <p:tgtEl>
                                          <p:spTgt spid="18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84"/>
                                        </p:tgtEl>
                                        <p:attrNameLst>
                                          <p:attrName>style.visibility</p:attrName>
                                        </p:attrNameLst>
                                      </p:cBhvr>
                                      <p:to>
                                        <p:strVal val="visible"/>
                                      </p:to>
                                    </p:set>
                                    <p:anim calcmode="lin" valueType="num">
                                      <p:cBhvr>
                                        <p:cTn id="13" dur="1000" fill="hold"/>
                                        <p:tgtEl>
                                          <p:spTgt spid="184"/>
                                        </p:tgtEl>
                                        <p:attrNameLst>
                                          <p:attrName>ppt_x</p:attrName>
                                        </p:attrNameLst>
                                      </p:cBhvr>
                                      <p:tavLst>
                                        <p:tav tm="0">
                                          <p:val>
                                            <p:strVal val="0-#ppt_w/2"/>
                                          </p:val>
                                        </p:tav>
                                        <p:tav tm="100000">
                                          <p:val>
                                            <p:strVal val="#ppt_x"/>
                                          </p:val>
                                        </p:tav>
                                      </p:tavLst>
                                    </p:anim>
                                    <p:anim calcmode="lin" valueType="num">
                                      <p:cBhvr>
                                        <p:cTn id="14" dur="1000" fill="hold"/>
                                        <p:tgtEl>
                                          <p:spTgt spid="1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4" grpId="2"/>
      <p:bldP build="whole" bldLvl="1" animBg="1" rev="0" advAuto="0" spid="183" grpId="1"/>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Thank You"/>
          <p:cNvSpPr txBox="1"/>
          <p:nvPr>
            <p:ph type="ctrTitle"/>
          </p:nvPr>
        </p:nvSpPr>
        <p:spPr>
          <a:prstGeom prst="rect">
            <a:avLst/>
          </a:prstGeom>
        </p:spPr>
        <p:txBody>
          <a:bodyPr/>
          <a:lstStyle/>
          <a:p>
            <a:pPr/>
            <a:r>
              <a:t>Thank You</a:t>
            </a:r>
          </a:p>
        </p:txBody>
      </p:sp>
      <p:sp>
        <p:nvSpPr>
          <p:cNvPr id="187" name="Author and Date"/>
          <p:cNvSpPr txBox="1"/>
          <p:nvPr>
            <p:ph type="body" idx="21"/>
          </p:nvPr>
        </p:nvSpPr>
        <p:spPr>
          <a:prstGeom prst="rect">
            <a:avLst/>
          </a:prstGeom>
        </p:spPr>
        <p:txBody>
          <a:bodyPr/>
          <a:lstStyle/>
          <a:p>
            <a:pPr/>
          </a:p>
        </p:txBody>
      </p:sp>
      <p:sp>
        <p:nvSpPr>
          <p:cNvPr id="188" name="-Saarthak Khandelwal"/>
          <p:cNvSpPr txBox="1"/>
          <p:nvPr>
            <p:ph type="subTitle" sz="quarter" idx="1"/>
          </p:nvPr>
        </p:nvSpPr>
        <p:spPr>
          <a:prstGeom prst="rect">
            <a:avLst/>
          </a:prstGeom>
        </p:spPr>
        <p:txBody>
          <a:bodyPr/>
          <a:lstStyle/>
          <a:p>
            <a:pPr/>
            <a:r>
              <a:t>-Saarthak Khandelwal</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About the Project"/>
          <p:cNvSpPr txBox="1"/>
          <p:nvPr>
            <p:ph type="ctrTitle"/>
          </p:nvPr>
        </p:nvSpPr>
        <p:spPr>
          <a:xfrm>
            <a:off x="1127236" y="924333"/>
            <a:ext cx="21292354" cy="2875203"/>
          </a:xfrm>
          <a:prstGeom prst="rect">
            <a:avLst/>
          </a:prstGeom>
        </p:spPr>
        <p:txBody>
          <a:bodyPr/>
          <a:lstStyle>
            <a:lvl1pPr algn="l" defTabSz="1804370">
              <a:defRPr spc="-257" sz="8584"/>
            </a:lvl1pPr>
          </a:lstStyle>
          <a:p>
            <a:pPr/>
            <a:r>
              <a:t>About the Project</a:t>
            </a:r>
          </a:p>
        </p:txBody>
      </p:sp>
      <p:sp>
        <p:nvSpPr>
          <p:cNvPr id="155" name="This project tries to solve a serious problem prevalent in the emergency department of hospitals. Emergency Department (ED) overcrowding gradually becomes a serious problem which reduces quality of emergency care, increased costs of patients, and decreas"/>
          <p:cNvSpPr txBox="1"/>
          <p:nvPr>
            <p:ph type="subTitle" idx="1"/>
          </p:nvPr>
        </p:nvSpPr>
        <p:spPr>
          <a:xfrm>
            <a:off x="1070131" y="3046847"/>
            <a:ext cx="21844001" cy="6479058"/>
          </a:xfrm>
          <a:prstGeom prst="rect">
            <a:avLst/>
          </a:prstGeom>
        </p:spPr>
        <p:txBody>
          <a:bodyPr/>
          <a:lstStyle/>
          <a:p>
            <a:pPr marL="419100" indent="-419100" algn="l" defTabSz="457200">
              <a:buClr>
                <a:srgbClr val="FFFFFF"/>
              </a:buClr>
              <a:buSzPct val="100000"/>
              <a:buChar char="•"/>
              <a:defRPr sz="3600">
                <a:solidFill>
                  <a:srgbClr val="DEDEDE"/>
                </a:solidFill>
                <a:latin typeface="Times Roman"/>
                <a:ea typeface="Times Roman"/>
                <a:cs typeface="Times Roman"/>
                <a:sym typeface="Times Roman"/>
              </a:defRPr>
            </a:pPr>
            <a:r>
              <a:t>This project tries to solve a serious problem prevalent in the emergency department of hospitals. </a:t>
            </a:r>
            <a:r>
              <a:rPr>
                <a:solidFill>
                  <a:srgbClr val="28DE0F"/>
                </a:solidFill>
              </a:rPr>
              <a:t>Emergency Department</a:t>
            </a:r>
            <a:r>
              <a:t> (ED) overcrowding gradually becomes a serious problem which reduces quality of emergency care, increased costs of patients, and decreased physician job satisfaction.</a:t>
            </a:r>
          </a:p>
          <a:p>
            <a:pPr algn="l" defTabSz="457200">
              <a:defRPr sz="3600">
                <a:solidFill>
                  <a:srgbClr val="DEDEDE"/>
                </a:solidFill>
                <a:latin typeface="Times Roman"/>
                <a:ea typeface="Times Roman"/>
                <a:cs typeface="Times Roman"/>
                <a:sym typeface="Times Roman"/>
              </a:defRPr>
            </a:pPr>
          </a:p>
          <a:p>
            <a:pPr marL="419100" indent="-419100" algn="l" defTabSz="457200">
              <a:buClr>
                <a:srgbClr val="FFFFFF"/>
              </a:buClr>
              <a:buSzPct val="100000"/>
              <a:buChar char="•"/>
              <a:defRPr sz="3600">
                <a:solidFill>
                  <a:srgbClr val="DEDEDE"/>
                </a:solidFill>
                <a:latin typeface="Times Roman"/>
                <a:ea typeface="Times Roman"/>
                <a:cs typeface="Times Roman"/>
                <a:sym typeface="Times Roman"/>
              </a:defRPr>
            </a:pPr>
            <a:r>
              <a:t>The</a:t>
            </a:r>
            <a:r>
              <a:rPr>
                <a:solidFill>
                  <a:srgbClr val="38DE0D"/>
                </a:solidFill>
              </a:rPr>
              <a:t> Discrete event simulation(DES) </a:t>
            </a:r>
            <a:r>
              <a:t>is a computer model that simulates the dynamic behaviour of a real process and be used to visualise and quantitatively analyse the performance of the process.</a:t>
            </a:r>
          </a:p>
          <a:p>
            <a:pPr algn="l" defTabSz="457200">
              <a:defRPr sz="3600">
                <a:solidFill>
                  <a:srgbClr val="DEDEDE"/>
                </a:solidFill>
                <a:latin typeface="Times Roman"/>
                <a:ea typeface="Times Roman"/>
                <a:cs typeface="Times Roman"/>
                <a:sym typeface="Times Roman"/>
              </a:defRPr>
            </a:pPr>
          </a:p>
          <a:p>
            <a:pPr marL="419100" indent="-419100" algn="l" defTabSz="457200">
              <a:buClr>
                <a:srgbClr val="FFFFFF"/>
              </a:buClr>
              <a:buSzPct val="100000"/>
              <a:buChar char="•"/>
              <a:defRPr sz="3600">
                <a:solidFill>
                  <a:srgbClr val="DEDEDE"/>
                </a:solidFill>
                <a:latin typeface="Times Roman"/>
                <a:ea typeface="Times Roman"/>
                <a:cs typeface="Times Roman"/>
                <a:sym typeface="Times Roman"/>
              </a:defRPr>
            </a:pPr>
            <a:r>
              <a:t>Two models were constructed, a </a:t>
            </a:r>
            <a:r>
              <a:rPr>
                <a:solidFill>
                  <a:srgbClr val="3FDE33"/>
                </a:solidFill>
              </a:rPr>
              <a:t>S</a:t>
            </a:r>
            <a:r>
              <a:rPr>
                <a:solidFill>
                  <a:srgbClr val="28DE0F"/>
                </a:solidFill>
              </a:rPr>
              <a:t>ingle queue-Single server</a:t>
            </a:r>
            <a:r>
              <a:t> and a </a:t>
            </a:r>
            <a:r>
              <a:rPr>
                <a:solidFill>
                  <a:srgbClr val="28DE1B"/>
                </a:solidFill>
              </a:rPr>
              <a:t>S</a:t>
            </a:r>
            <a:r>
              <a:rPr>
                <a:solidFill>
                  <a:srgbClr val="38DE27"/>
                </a:solidFill>
              </a:rPr>
              <a:t>ingle queue-Multi server.</a:t>
            </a:r>
            <a:r>
              <a:t> </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54"/>
                                        </p:tgtEl>
                                        <p:attrNameLst>
                                          <p:attrName>style.visibility</p:attrName>
                                        </p:attrNameLst>
                                      </p:cBhvr>
                                      <p:to>
                                        <p:strVal val="visible"/>
                                      </p:to>
                                    </p:set>
                                    <p:anim calcmode="lin" valueType="num">
                                      <p:cBhvr>
                                        <p:cTn id="7" dur="1000" fill="hold"/>
                                        <p:tgtEl>
                                          <p:spTgt spid="154"/>
                                        </p:tgtEl>
                                        <p:attrNameLst>
                                          <p:attrName>ppt_x</p:attrName>
                                        </p:attrNameLst>
                                      </p:cBhvr>
                                      <p:tavLst>
                                        <p:tav tm="0">
                                          <p:val>
                                            <p:strVal val="0-#ppt_w/2"/>
                                          </p:val>
                                        </p:tav>
                                        <p:tav tm="100000">
                                          <p:val>
                                            <p:strVal val="#ppt_x"/>
                                          </p:val>
                                        </p:tav>
                                      </p:tavLst>
                                    </p:anim>
                                    <p:anim calcmode="lin" valueType="num">
                                      <p:cBhvr>
                                        <p:cTn id="8" dur="1000" fill="hold"/>
                                        <p:tgtEl>
                                          <p:spTgt spid="1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55"/>
                                        </p:tgtEl>
                                        <p:attrNameLst>
                                          <p:attrName>style.visibility</p:attrName>
                                        </p:attrNameLst>
                                      </p:cBhvr>
                                      <p:to>
                                        <p:strVal val="visible"/>
                                      </p:to>
                                    </p:set>
                                    <p:anim calcmode="lin" valueType="num">
                                      <p:cBhvr>
                                        <p:cTn id="13" dur="1000" fill="hold"/>
                                        <p:tgtEl>
                                          <p:spTgt spid="155"/>
                                        </p:tgtEl>
                                        <p:attrNameLst>
                                          <p:attrName>ppt_x</p:attrName>
                                        </p:attrNameLst>
                                      </p:cBhvr>
                                      <p:tavLst>
                                        <p:tav tm="0">
                                          <p:val>
                                            <p:strVal val="0-#ppt_w/2"/>
                                          </p:val>
                                        </p:tav>
                                        <p:tav tm="100000">
                                          <p:val>
                                            <p:strVal val="#ppt_x"/>
                                          </p:val>
                                        </p:tav>
                                      </p:tavLst>
                                    </p:anim>
                                    <p:anim calcmode="lin" valueType="num">
                                      <p:cBhvr>
                                        <p:cTn id="14" dur="1000" fill="hold"/>
                                        <p:tgtEl>
                                          <p:spTgt spid="1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5" grpId="2"/>
      <p:bldP build="whole" bldLvl="1" animBg="1" rev="0" advAuto="0" spid="154"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oftware used"/>
          <p:cNvSpPr txBox="1"/>
          <p:nvPr>
            <p:ph type="ctrTitle"/>
          </p:nvPr>
        </p:nvSpPr>
        <p:spPr>
          <a:xfrm>
            <a:off x="1086303" y="735172"/>
            <a:ext cx="21456644" cy="1665282"/>
          </a:xfrm>
          <a:prstGeom prst="rect">
            <a:avLst/>
          </a:prstGeom>
        </p:spPr>
        <p:txBody>
          <a:bodyPr/>
          <a:lstStyle>
            <a:lvl1pPr algn="l" defTabSz="1950671">
              <a:defRPr spc="-278" sz="9280"/>
            </a:lvl1pPr>
          </a:lstStyle>
          <a:p>
            <a:pPr/>
            <a:r>
              <a:t>Software used</a:t>
            </a:r>
          </a:p>
        </p:txBody>
      </p:sp>
      <p:sp>
        <p:nvSpPr>
          <p:cNvPr id="158" name="Simulink is a MATLAB-based graphical programming environment for modelling, simulating and analysing multi-domain dynamical systems.…"/>
          <p:cNvSpPr txBox="1"/>
          <p:nvPr>
            <p:ph type="subTitle" sz="half" idx="1"/>
          </p:nvPr>
        </p:nvSpPr>
        <p:spPr>
          <a:xfrm>
            <a:off x="1270000" y="3014502"/>
            <a:ext cx="21844001" cy="5997454"/>
          </a:xfrm>
          <a:prstGeom prst="rect">
            <a:avLst/>
          </a:prstGeom>
        </p:spPr>
        <p:txBody>
          <a:bodyPr/>
          <a:lstStyle/>
          <a:p>
            <a:pPr marL="419100" indent="-419100" algn="l" defTabSz="457200">
              <a:buClr>
                <a:srgbClr val="FFFFFF"/>
              </a:buClr>
              <a:buSzPct val="100000"/>
              <a:buChar char="•"/>
              <a:defRPr sz="3600">
                <a:solidFill>
                  <a:srgbClr val="D0D0D0"/>
                </a:solidFill>
                <a:latin typeface="Times Roman"/>
                <a:ea typeface="Times Roman"/>
                <a:cs typeface="Times Roman"/>
                <a:sym typeface="Times Roman"/>
              </a:defRPr>
            </a:pPr>
            <a:r>
              <a:rPr>
                <a:solidFill>
                  <a:srgbClr val="27D01B"/>
                </a:solidFill>
              </a:rPr>
              <a:t>Simulink</a:t>
            </a:r>
            <a:r>
              <a:t> is a MATLAB-based graphical programming environment for modelling, simulating and analysing multi-domain dynamical systems. </a:t>
            </a:r>
          </a:p>
          <a:p>
            <a:pPr algn="l" defTabSz="457200">
              <a:defRPr sz="3600">
                <a:solidFill>
                  <a:srgbClr val="D0D0D0"/>
                </a:solidFill>
                <a:latin typeface="Times Roman"/>
                <a:ea typeface="Times Roman"/>
                <a:cs typeface="Times Roman"/>
                <a:sym typeface="Times Roman"/>
              </a:defRPr>
            </a:pPr>
          </a:p>
          <a:p>
            <a:pPr marL="419100" indent="-419100" algn="l" defTabSz="457200">
              <a:buClr>
                <a:srgbClr val="FFFFFF"/>
              </a:buClr>
              <a:buSzPct val="100000"/>
              <a:buChar char="•"/>
              <a:defRPr sz="3600">
                <a:solidFill>
                  <a:srgbClr val="D0D0D0"/>
                </a:solidFill>
                <a:latin typeface="Times Roman"/>
                <a:ea typeface="Times Roman"/>
                <a:cs typeface="Times Roman"/>
                <a:sym typeface="Times Roman"/>
              </a:defRPr>
            </a:pPr>
            <a:r>
              <a:t>Its primary interface is a graphical block diagramming tool and a customisable set of block libraries. It offers tight integration with the rest of the MATLAB environment and can either drive MATLAB or be scripted from it. </a:t>
            </a:r>
          </a:p>
          <a:p>
            <a:pPr marL="419100" indent="-419100" algn="l" defTabSz="457200">
              <a:buClr>
                <a:srgbClr val="FFFFFF"/>
              </a:buClr>
              <a:buSzPct val="100000"/>
              <a:buChar char="•"/>
              <a:defRPr sz="3600">
                <a:solidFill>
                  <a:srgbClr val="D0D0D0"/>
                </a:solidFill>
                <a:latin typeface="Times Roman"/>
                <a:ea typeface="Times Roman"/>
                <a:cs typeface="Times Roman"/>
                <a:sym typeface="Times Roman"/>
              </a:defRPr>
            </a:pPr>
          </a:p>
          <a:p>
            <a:pPr marL="419100" indent="-419100" algn="l" defTabSz="457200">
              <a:buClr>
                <a:srgbClr val="FFFFFF"/>
              </a:buClr>
              <a:buSzPct val="100000"/>
              <a:buChar char="•"/>
              <a:defRPr sz="3600">
                <a:solidFill>
                  <a:srgbClr val="D0D0D0"/>
                </a:solidFill>
                <a:latin typeface="Times Roman"/>
                <a:ea typeface="Times Roman"/>
                <a:cs typeface="Times Roman"/>
                <a:sym typeface="Times Roman"/>
              </a:defRPr>
            </a:pPr>
            <a:r>
              <a:t>Simulink is widely used in automatic control and digital signal processing for multi-domain simulation and model-based design</a:t>
            </a:r>
          </a:p>
        </p:txBody>
      </p:sp>
      <p:pic>
        <p:nvPicPr>
          <p:cNvPr id="159" name="Matlab_Logo.png" descr="Matlab_Logo.png"/>
          <p:cNvPicPr>
            <a:picLocks noChangeAspect="1"/>
          </p:cNvPicPr>
          <p:nvPr/>
        </p:nvPicPr>
        <p:blipFill>
          <a:blip r:embed="rId2">
            <a:extLst/>
          </a:blip>
          <a:stretch>
            <a:fillRect/>
          </a:stretch>
        </p:blipFill>
        <p:spPr>
          <a:xfrm>
            <a:off x="16960671" y="8413110"/>
            <a:ext cx="5039026" cy="4528825"/>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57"/>
                                        </p:tgtEl>
                                        <p:attrNameLst>
                                          <p:attrName>style.visibility</p:attrName>
                                        </p:attrNameLst>
                                      </p:cBhvr>
                                      <p:to>
                                        <p:strVal val="visible"/>
                                      </p:to>
                                    </p:set>
                                    <p:anim calcmode="lin" valueType="num">
                                      <p:cBhvr>
                                        <p:cTn id="7" dur="1000" fill="hold"/>
                                        <p:tgtEl>
                                          <p:spTgt spid="157"/>
                                        </p:tgtEl>
                                        <p:attrNameLst>
                                          <p:attrName>ppt_x</p:attrName>
                                        </p:attrNameLst>
                                      </p:cBhvr>
                                      <p:tavLst>
                                        <p:tav tm="0">
                                          <p:val>
                                            <p:strVal val="0-#ppt_w/2"/>
                                          </p:val>
                                        </p:tav>
                                        <p:tav tm="100000">
                                          <p:val>
                                            <p:strVal val="#ppt_x"/>
                                          </p:val>
                                        </p:tav>
                                      </p:tavLst>
                                    </p:anim>
                                    <p:anim calcmode="lin" valueType="num">
                                      <p:cBhvr>
                                        <p:cTn id="8" dur="1000" fill="hold"/>
                                        <p:tgtEl>
                                          <p:spTgt spid="1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58"/>
                                        </p:tgtEl>
                                        <p:attrNameLst>
                                          <p:attrName>style.visibility</p:attrName>
                                        </p:attrNameLst>
                                      </p:cBhvr>
                                      <p:to>
                                        <p:strVal val="visible"/>
                                      </p:to>
                                    </p:set>
                                    <p:anim calcmode="lin" valueType="num">
                                      <p:cBhvr>
                                        <p:cTn id="13" dur="1000" fill="hold"/>
                                        <p:tgtEl>
                                          <p:spTgt spid="158"/>
                                        </p:tgtEl>
                                        <p:attrNameLst>
                                          <p:attrName>ppt_x</p:attrName>
                                        </p:attrNameLst>
                                      </p:cBhvr>
                                      <p:tavLst>
                                        <p:tav tm="0">
                                          <p:val>
                                            <p:strVal val="0-#ppt_w/2"/>
                                          </p:val>
                                        </p:tav>
                                        <p:tav tm="100000">
                                          <p:val>
                                            <p:strVal val="#ppt_x"/>
                                          </p:val>
                                        </p:tav>
                                      </p:tavLst>
                                    </p:anim>
                                    <p:anim calcmode="lin" valueType="num">
                                      <p:cBhvr>
                                        <p:cTn id="14" dur="1000" fill="hold"/>
                                        <p:tgtEl>
                                          <p:spTgt spid="1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8" grpId="2"/>
      <p:bldP build="whole" bldLvl="1" animBg="1" rev="0" advAuto="0" spid="157"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Execution Phase"/>
          <p:cNvSpPr txBox="1"/>
          <p:nvPr>
            <p:ph type="ctrTitle"/>
          </p:nvPr>
        </p:nvSpPr>
        <p:spPr>
          <a:xfrm>
            <a:off x="1114856" y="935041"/>
            <a:ext cx="21456643" cy="1665282"/>
          </a:xfrm>
          <a:prstGeom prst="rect">
            <a:avLst/>
          </a:prstGeom>
        </p:spPr>
        <p:txBody>
          <a:bodyPr/>
          <a:lstStyle>
            <a:lvl1pPr algn="l" defTabSz="1950671">
              <a:defRPr spc="-278" sz="9280"/>
            </a:lvl1pPr>
          </a:lstStyle>
          <a:p>
            <a:pPr/>
            <a:r>
              <a:t>Execution Phase</a:t>
            </a:r>
          </a:p>
        </p:txBody>
      </p:sp>
      <p:sp>
        <p:nvSpPr>
          <p:cNvPr id="162" name="The initial period of the project phase was spent in studying the paper on Patient Flow Optimisation in Emergency Departments.Once that was done, the implementation work began. This included working on MATLAB Simulink.…"/>
          <p:cNvSpPr txBox="1"/>
          <p:nvPr>
            <p:ph type="subTitle" idx="1"/>
          </p:nvPr>
        </p:nvSpPr>
        <p:spPr>
          <a:xfrm>
            <a:off x="1270000" y="3014502"/>
            <a:ext cx="22022008" cy="6580777"/>
          </a:xfrm>
          <a:prstGeom prst="rect">
            <a:avLst/>
          </a:prstGeom>
        </p:spPr>
        <p:txBody>
          <a:bodyPr/>
          <a:lstStyle/>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r>
              <a:t>The initial period of the project phase was spent in studying the paper on Patient Flow Optimisation in Emergency Departments.Once that was done, the implementation work began. This included working on MATLAB Simulink.</a:t>
            </a:r>
          </a:p>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p>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r>
              <a:t>A restaurant simulation was first constructed to understand the working of the model and get in-depth knowledge of the software.</a:t>
            </a:r>
          </a:p>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p>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r>
              <a:t>Mimicking this, the </a:t>
            </a:r>
            <a:r>
              <a:rPr>
                <a:solidFill>
                  <a:srgbClr val="34C726"/>
                </a:solidFill>
              </a:rPr>
              <a:t>Emergency department(ED)</a:t>
            </a:r>
            <a:r>
              <a:t> simulation was constructed, and the following attributes were calculated:</a:t>
            </a:r>
          </a:p>
          <a:p>
            <a:pPr marL="640079" indent="-640079" algn="l" defTabSz="438911">
              <a:buSzPct val="100000"/>
              <a:buAutoNum type="alphaUcPeriod" startAt="1"/>
              <a:defRPr sz="3455">
                <a:solidFill>
                  <a:srgbClr val="C7C7C7"/>
                </a:solidFill>
                <a:latin typeface="Times Roman"/>
                <a:ea typeface="Times Roman"/>
                <a:cs typeface="Times Roman"/>
                <a:sym typeface="Times Roman"/>
              </a:defRPr>
            </a:pPr>
            <a:r>
              <a:t>Waiting time</a:t>
            </a:r>
          </a:p>
          <a:p>
            <a:pPr marL="640079" indent="-640079" algn="l" defTabSz="438911">
              <a:buSzPct val="100000"/>
              <a:buAutoNum type="alphaUcPeriod" startAt="1"/>
              <a:defRPr sz="3455">
                <a:solidFill>
                  <a:srgbClr val="C7C7C7"/>
                </a:solidFill>
                <a:latin typeface="Times Roman"/>
                <a:ea typeface="Times Roman"/>
                <a:cs typeface="Times Roman"/>
                <a:sym typeface="Times Roman"/>
              </a:defRPr>
            </a:pPr>
            <a:r>
              <a:t>Service Rate/Average Queue Length</a:t>
            </a:r>
          </a:p>
          <a:p>
            <a:pPr marL="640079" indent="-640079" algn="l" defTabSz="438911">
              <a:buSzPct val="100000"/>
              <a:buAutoNum type="alphaUcPeriod" startAt="1"/>
              <a:defRPr sz="3455">
                <a:solidFill>
                  <a:srgbClr val="C7C7C7"/>
                </a:solidFill>
                <a:latin typeface="Times Roman"/>
                <a:ea typeface="Times Roman"/>
                <a:cs typeface="Times Roman"/>
                <a:sym typeface="Times Roman"/>
              </a:defRPr>
            </a:pPr>
            <a:r>
              <a:t>Arrival rate</a:t>
            </a:r>
          </a:p>
          <a:p>
            <a:pPr marL="402335" indent="-402335" algn="l" defTabSz="438911">
              <a:buClr>
                <a:srgbClr val="FFFFFF"/>
              </a:buClr>
              <a:buSzPct val="100000"/>
              <a:buChar char="•"/>
              <a:defRPr sz="3455">
                <a:solidFill>
                  <a:srgbClr val="C7C7C7"/>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61"/>
                                        </p:tgtEl>
                                        <p:attrNameLst>
                                          <p:attrName>style.visibility</p:attrName>
                                        </p:attrNameLst>
                                      </p:cBhvr>
                                      <p:to>
                                        <p:strVal val="visible"/>
                                      </p:to>
                                    </p:set>
                                    <p:anim calcmode="lin" valueType="num">
                                      <p:cBhvr>
                                        <p:cTn id="7" dur="1000" fill="hold"/>
                                        <p:tgtEl>
                                          <p:spTgt spid="161"/>
                                        </p:tgtEl>
                                        <p:attrNameLst>
                                          <p:attrName>ppt_x</p:attrName>
                                        </p:attrNameLst>
                                      </p:cBhvr>
                                      <p:tavLst>
                                        <p:tav tm="0">
                                          <p:val>
                                            <p:strVal val="0-#ppt_w/2"/>
                                          </p:val>
                                        </p:tav>
                                        <p:tav tm="100000">
                                          <p:val>
                                            <p:strVal val="#ppt_x"/>
                                          </p:val>
                                        </p:tav>
                                      </p:tavLst>
                                    </p:anim>
                                    <p:anim calcmode="lin" valueType="num">
                                      <p:cBhvr>
                                        <p:cTn id="8" dur="1000" fill="hold"/>
                                        <p:tgtEl>
                                          <p:spTgt spid="16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62"/>
                                        </p:tgtEl>
                                        <p:attrNameLst>
                                          <p:attrName>style.visibility</p:attrName>
                                        </p:attrNameLst>
                                      </p:cBhvr>
                                      <p:to>
                                        <p:strVal val="visible"/>
                                      </p:to>
                                    </p:set>
                                    <p:anim calcmode="lin" valueType="num">
                                      <p:cBhvr>
                                        <p:cTn id="13" dur="1000" fill="hold"/>
                                        <p:tgtEl>
                                          <p:spTgt spid="162"/>
                                        </p:tgtEl>
                                        <p:attrNameLst>
                                          <p:attrName>ppt_x</p:attrName>
                                        </p:attrNameLst>
                                      </p:cBhvr>
                                      <p:tavLst>
                                        <p:tav tm="0">
                                          <p:val>
                                            <p:strVal val="0-#ppt_w/2"/>
                                          </p:val>
                                        </p:tav>
                                        <p:tav tm="100000">
                                          <p:val>
                                            <p:strVal val="#ppt_x"/>
                                          </p:val>
                                        </p:tav>
                                      </p:tavLst>
                                    </p:anim>
                                    <p:anim calcmode="lin" valueType="num">
                                      <p:cBhvr>
                                        <p:cTn id="14" dur="1000" fill="hold"/>
                                        <p:tgtEl>
                                          <p:spTgt spid="1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1" grpId="1"/>
      <p:bldP build="whole" bldLvl="1" animBg="1" rev="0" advAuto="0" spid="162" grpId="2"/>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4" name="Image" descr="Image"/>
          <p:cNvPicPr>
            <a:picLocks noChangeAspect="1"/>
          </p:cNvPicPr>
          <p:nvPr/>
        </p:nvPicPr>
        <p:blipFill>
          <a:blip r:embed="rId2">
            <a:extLst/>
          </a:blip>
          <a:stretch>
            <a:fillRect/>
          </a:stretch>
        </p:blipFill>
        <p:spPr>
          <a:xfrm>
            <a:off x="3671372" y="1573043"/>
            <a:ext cx="17621375" cy="991202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Models"/>
          <p:cNvSpPr txBox="1"/>
          <p:nvPr>
            <p:ph type="ctrTitle"/>
          </p:nvPr>
        </p:nvSpPr>
        <p:spPr>
          <a:xfrm>
            <a:off x="1013025" y="1111376"/>
            <a:ext cx="21292354" cy="1945790"/>
          </a:xfrm>
          <a:prstGeom prst="rect">
            <a:avLst/>
          </a:prstGeom>
        </p:spPr>
        <p:txBody>
          <a:bodyPr/>
          <a:lstStyle>
            <a:lvl1pPr algn="l" defTabSz="2316421">
              <a:defRPr spc="-330" sz="11020"/>
            </a:lvl1pPr>
          </a:lstStyle>
          <a:p>
            <a:pPr/>
            <a:r>
              <a:t>Models</a:t>
            </a:r>
          </a:p>
        </p:txBody>
      </p:sp>
      <p:sp>
        <p:nvSpPr>
          <p:cNvPr id="167" name="To get the simulation going, a model was constructed to show random patients entering the checkout area. Entities in SimEvents was used to represent patients and to generate these entities at random time intervals following an exponential distribution.…"/>
          <p:cNvSpPr txBox="1"/>
          <p:nvPr>
            <p:ph type="subTitle" idx="1"/>
          </p:nvPr>
        </p:nvSpPr>
        <p:spPr>
          <a:xfrm>
            <a:off x="1070131" y="3618471"/>
            <a:ext cx="21844001" cy="9241308"/>
          </a:xfrm>
          <a:prstGeom prst="rect">
            <a:avLst/>
          </a:prstGeom>
        </p:spPr>
        <p:txBody>
          <a:bodyPr/>
          <a:lstStyle/>
          <a:p>
            <a:pPr marL="410718" indent="-410718" algn="just" defTabSz="448055">
              <a:lnSpc>
                <a:spcPct val="107916"/>
              </a:lnSpc>
              <a:spcBef>
                <a:spcPts val="700"/>
              </a:spcBef>
              <a:buClr>
                <a:srgbClr val="FFFFFF"/>
              </a:buClr>
              <a:buSzPct val="100000"/>
              <a:buChar char="•"/>
              <a:defRPr sz="3528">
                <a:solidFill>
                  <a:srgbClr val="DEDEDE"/>
                </a:solidFill>
                <a:uFill>
                  <a:solidFill>
                    <a:srgbClr val="000000"/>
                  </a:solidFill>
                </a:uFill>
                <a:latin typeface="Times New Roman"/>
                <a:ea typeface="Times New Roman"/>
                <a:cs typeface="Times New Roman"/>
                <a:sym typeface="Times New Roman"/>
              </a:defRPr>
            </a:pPr>
            <a:r>
              <a:t>To get the simulation going, a model was constructed to show random patients entering the checkout area. Entities in SimEvents was used to represent patients and to generate these entities at random time intervals following an exponential distribution. </a:t>
            </a:r>
          </a:p>
          <a:p>
            <a:pPr marL="410718" indent="-410718" algn="just" defTabSz="448055">
              <a:lnSpc>
                <a:spcPct val="107916"/>
              </a:lnSpc>
              <a:spcBef>
                <a:spcPts val="700"/>
              </a:spcBef>
              <a:buClr>
                <a:srgbClr val="FFFFFF"/>
              </a:buClr>
              <a:buSzPct val="100000"/>
              <a:buChar char="•"/>
              <a:defRPr sz="3528">
                <a:solidFill>
                  <a:srgbClr val="DEDEDE"/>
                </a:solidFill>
                <a:uFill>
                  <a:solidFill>
                    <a:srgbClr val="000000"/>
                  </a:solidFill>
                </a:uFill>
                <a:latin typeface="Times New Roman"/>
                <a:ea typeface="Times New Roman"/>
                <a:cs typeface="Times New Roman"/>
                <a:sym typeface="Times New Roman"/>
              </a:defRPr>
            </a:pPr>
          </a:p>
          <a:p>
            <a:pPr marL="410718" indent="-410718" algn="just" defTabSz="448055">
              <a:lnSpc>
                <a:spcPct val="107916"/>
              </a:lnSpc>
              <a:spcBef>
                <a:spcPts val="700"/>
              </a:spcBef>
              <a:buClr>
                <a:srgbClr val="FFFFFF"/>
              </a:buClr>
              <a:buSzPct val="100000"/>
              <a:buChar char="•"/>
              <a:defRPr sz="3528">
                <a:solidFill>
                  <a:srgbClr val="DEDEDE"/>
                </a:solidFill>
                <a:uFill>
                  <a:solidFill>
                    <a:srgbClr val="000000"/>
                  </a:solidFill>
                </a:uFill>
                <a:latin typeface="Times New Roman"/>
                <a:ea typeface="Times New Roman"/>
                <a:cs typeface="Times New Roman"/>
                <a:sym typeface="Times New Roman"/>
              </a:defRPr>
            </a:pPr>
          </a:p>
          <a:p>
            <a:pPr marL="410718" indent="-410718" algn="just" defTabSz="448055">
              <a:lnSpc>
                <a:spcPct val="107916"/>
              </a:lnSpc>
              <a:spcBef>
                <a:spcPts val="700"/>
              </a:spcBef>
              <a:buClr>
                <a:srgbClr val="FFFFFF"/>
              </a:buClr>
              <a:buSzPct val="100000"/>
              <a:buChar char="•"/>
              <a:defRPr sz="3528">
                <a:solidFill>
                  <a:srgbClr val="DEDEDE"/>
                </a:solidFill>
                <a:uFill>
                  <a:solidFill>
                    <a:srgbClr val="000000"/>
                  </a:solidFill>
                </a:uFill>
                <a:latin typeface="Times New Roman"/>
                <a:ea typeface="Times New Roman"/>
                <a:cs typeface="Times New Roman"/>
                <a:sym typeface="Times New Roman"/>
              </a:defRPr>
            </a:pPr>
          </a:p>
          <a:p>
            <a:pPr algn="just" defTabSz="448055">
              <a:lnSpc>
                <a:spcPct val="107916"/>
              </a:lnSpc>
              <a:spcBef>
                <a:spcPts val="700"/>
              </a:spcBef>
              <a:defRPr sz="3528">
                <a:solidFill>
                  <a:srgbClr val="DEDEDE"/>
                </a:solidFill>
                <a:uFill>
                  <a:solidFill>
                    <a:srgbClr val="000000"/>
                  </a:solidFill>
                </a:uFill>
                <a:latin typeface="Times New Roman"/>
                <a:ea typeface="Times New Roman"/>
                <a:cs typeface="Times New Roman"/>
                <a:sym typeface="Times New Roman"/>
              </a:defRPr>
            </a:pPr>
          </a:p>
          <a:p>
            <a:pPr marL="410718" indent="-410718" algn="just" defTabSz="448055">
              <a:lnSpc>
                <a:spcPct val="107916"/>
              </a:lnSpc>
              <a:spcBef>
                <a:spcPts val="700"/>
              </a:spcBef>
              <a:buClr>
                <a:srgbClr val="FFFFFF"/>
              </a:buClr>
              <a:buSzPct val="100000"/>
              <a:buChar char="•"/>
              <a:defRPr sz="3528">
                <a:solidFill>
                  <a:srgbClr val="DEDEDE"/>
                </a:solidFill>
                <a:uFill>
                  <a:solidFill>
                    <a:srgbClr val="000000"/>
                  </a:solidFill>
                </a:uFill>
                <a:latin typeface="Times New Roman"/>
                <a:ea typeface="Times New Roman"/>
                <a:cs typeface="Times New Roman"/>
                <a:sym typeface="Times New Roman"/>
              </a:defRPr>
            </a:pPr>
            <a:r>
              <a:t>During generation ,a random duration was specified (also exponentially distributed) that a patient will take to be served at a server by assigning a special attribute to the corresponding entity. Average service time (usually denoted by 1/𝜇)  was taken as 2 mins and the average arrival time (usually denoted by  1/𝜆) as 1 min.</a:t>
            </a:r>
          </a:p>
          <a:p>
            <a:pPr algn="l" defTabSz="448055">
              <a:defRPr sz="3528">
                <a:solidFill>
                  <a:srgbClr val="DEDEDE"/>
                </a:solidFill>
                <a:latin typeface="Times Roman"/>
                <a:ea typeface="Times Roman"/>
                <a:cs typeface="Times Roman"/>
                <a:sym typeface="Times Roman"/>
              </a:defRPr>
            </a:pPr>
          </a:p>
          <a:p>
            <a:pPr marL="410718" indent="-410718" algn="l" defTabSz="448055">
              <a:buClr>
                <a:srgbClr val="FFFFFF"/>
              </a:buClr>
              <a:buSzPct val="100000"/>
              <a:buChar char="•"/>
              <a:defRPr sz="3528">
                <a:solidFill>
                  <a:srgbClr val="DEDEDE"/>
                </a:solidFill>
                <a:latin typeface="Times Roman"/>
                <a:ea typeface="Times Roman"/>
                <a:cs typeface="Times Roman"/>
                <a:sym typeface="Times Roman"/>
              </a:defRPr>
            </a:pPr>
          </a:p>
          <a:p>
            <a:pPr marL="410718" indent="-410718" algn="l" defTabSz="448055">
              <a:buClr>
                <a:srgbClr val="FFFFFF"/>
              </a:buClr>
              <a:buSzPct val="100000"/>
              <a:buChar char="•"/>
              <a:defRPr sz="3528">
                <a:solidFill>
                  <a:srgbClr val="DEDEDE"/>
                </a:solidFill>
                <a:latin typeface="Times Roman"/>
                <a:ea typeface="Times Roman"/>
                <a:cs typeface="Times Roman"/>
                <a:sym typeface="Times Roman"/>
              </a:defRPr>
            </a:pPr>
          </a:p>
          <a:p>
            <a:pPr marL="410718" indent="-410718" algn="l" defTabSz="448055">
              <a:buClr>
                <a:srgbClr val="FFFFFF"/>
              </a:buClr>
              <a:buSzPct val="100000"/>
              <a:buChar char="•"/>
              <a:defRPr sz="3528">
                <a:solidFill>
                  <a:srgbClr val="DEDEDE"/>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66"/>
                                        </p:tgtEl>
                                        <p:attrNameLst>
                                          <p:attrName>style.visibility</p:attrName>
                                        </p:attrNameLst>
                                      </p:cBhvr>
                                      <p:to>
                                        <p:strVal val="visible"/>
                                      </p:to>
                                    </p:set>
                                    <p:anim calcmode="lin" valueType="num">
                                      <p:cBhvr>
                                        <p:cTn id="7" dur="1000" fill="hold"/>
                                        <p:tgtEl>
                                          <p:spTgt spid="166"/>
                                        </p:tgtEl>
                                        <p:attrNameLst>
                                          <p:attrName>ppt_x</p:attrName>
                                        </p:attrNameLst>
                                      </p:cBhvr>
                                      <p:tavLst>
                                        <p:tav tm="0">
                                          <p:val>
                                            <p:strVal val="0-#ppt_w/2"/>
                                          </p:val>
                                        </p:tav>
                                        <p:tav tm="100000">
                                          <p:val>
                                            <p:strVal val="#ppt_x"/>
                                          </p:val>
                                        </p:tav>
                                      </p:tavLst>
                                    </p:anim>
                                    <p:anim calcmode="lin" valueType="num">
                                      <p:cBhvr>
                                        <p:cTn id="8" dur="1000" fill="hold"/>
                                        <p:tgtEl>
                                          <p:spTgt spid="16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67"/>
                                        </p:tgtEl>
                                        <p:attrNameLst>
                                          <p:attrName>style.visibility</p:attrName>
                                        </p:attrNameLst>
                                      </p:cBhvr>
                                      <p:to>
                                        <p:strVal val="visible"/>
                                      </p:to>
                                    </p:set>
                                    <p:anim calcmode="lin" valueType="num">
                                      <p:cBhvr>
                                        <p:cTn id="13" dur="1000" fill="hold"/>
                                        <p:tgtEl>
                                          <p:spTgt spid="167"/>
                                        </p:tgtEl>
                                        <p:attrNameLst>
                                          <p:attrName>ppt_x</p:attrName>
                                        </p:attrNameLst>
                                      </p:cBhvr>
                                      <p:tavLst>
                                        <p:tav tm="0">
                                          <p:val>
                                            <p:strVal val="0-#ppt_w/2"/>
                                          </p:val>
                                        </p:tav>
                                        <p:tav tm="100000">
                                          <p:val>
                                            <p:strVal val="#ppt_x"/>
                                          </p:val>
                                        </p:tav>
                                      </p:tavLst>
                                    </p:anim>
                                    <p:anim calcmode="lin" valueType="num">
                                      <p:cBhvr>
                                        <p:cTn id="14" dur="1000" fill="hold"/>
                                        <p:tgtEl>
                                          <p:spTgt spid="1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7" grpId="2"/>
      <p:bldP build="whole" bldLvl="1" animBg="1" rev="0" advAuto="0" spid="166"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ingle Server"/>
          <p:cNvSpPr txBox="1"/>
          <p:nvPr>
            <p:ph type="ctrTitle"/>
          </p:nvPr>
        </p:nvSpPr>
        <p:spPr>
          <a:xfrm>
            <a:off x="1269999" y="1125095"/>
            <a:ext cx="21844001" cy="1503780"/>
          </a:xfrm>
          <a:prstGeom prst="rect">
            <a:avLst/>
          </a:prstGeom>
        </p:spPr>
        <p:txBody>
          <a:bodyPr/>
          <a:lstStyle>
            <a:lvl1pPr algn="l" defTabSz="817244">
              <a:lnSpc>
                <a:spcPct val="80000"/>
              </a:lnSpc>
              <a:defRPr spc="-249" sz="8316">
                <a:gradFill flip="none" rotWithShape="1">
                  <a:gsLst>
                    <a:gs pos="0">
                      <a:srgbClr val="FFFFFF"/>
                    </a:gs>
                    <a:gs pos="100000">
                      <a:srgbClr val="929292"/>
                    </a:gs>
                  </a:gsLst>
                  <a:lin ang="5400000" scaled="0"/>
                </a:gradFill>
              </a:defRPr>
            </a:lvl1pPr>
          </a:lstStyle>
          <a:p>
            <a:pPr/>
            <a:r>
              <a:t>Single Server</a:t>
            </a:r>
          </a:p>
        </p:txBody>
      </p:sp>
      <p:pic>
        <p:nvPicPr>
          <p:cNvPr id="170" name="Screenshot (79).png" descr="Screenshot (79).png"/>
          <p:cNvPicPr>
            <a:picLocks noChangeAspect="1"/>
          </p:cNvPicPr>
          <p:nvPr/>
        </p:nvPicPr>
        <p:blipFill>
          <a:blip r:embed="rId2">
            <a:extLst/>
          </a:blip>
          <a:stretch>
            <a:fillRect/>
          </a:stretch>
        </p:blipFill>
        <p:spPr>
          <a:xfrm>
            <a:off x="1139526" y="3102236"/>
            <a:ext cx="13353828" cy="7511528"/>
          </a:xfrm>
          <a:prstGeom prst="rect">
            <a:avLst/>
          </a:prstGeom>
          <a:ln w="12700">
            <a:miter lim="400000"/>
          </a:ln>
        </p:spPr>
      </p:pic>
      <p:pic>
        <p:nvPicPr>
          <p:cNvPr id="171" name="Screenshot 2021-11-23 at 4.58.41 PM.png" descr="Screenshot 2021-11-23 at 4.58.41 PM.png"/>
          <p:cNvPicPr>
            <a:picLocks noChangeAspect="1"/>
          </p:cNvPicPr>
          <p:nvPr/>
        </p:nvPicPr>
        <p:blipFill>
          <a:blip r:embed="rId3">
            <a:extLst/>
          </a:blip>
          <a:stretch>
            <a:fillRect/>
          </a:stretch>
        </p:blipFill>
        <p:spPr>
          <a:xfrm>
            <a:off x="16055596" y="936342"/>
            <a:ext cx="6099270" cy="3605558"/>
          </a:xfrm>
          <a:prstGeom prst="rect">
            <a:avLst/>
          </a:prstGeom>
          <a:ln w="12700">
            <a:miter lim="400000"/>
          </a:ln>
        </p:spPr>
      </p:pic>
      <p:pic>
        <p:nvPicPr>
          <p:cNvPr id="172" name="Screenshot 2021-11-23 at 4.59.23 PM.png" descr="Screenshot 2021-11-23 at 4.59.23 PM.png"/>
          <p:cNvPicPr>
            <a:picLocks noChangeAspect="1"/>
          </p:cNvPicPr>
          <p:nvPr/>
        </p:nvPicPr>
        <p:blipFill>
          <a:blip r:embed="rId4">
            <a:extLst/>
          </a:blip>
          <a:stretch>
            <a:fillRect/>
          </a:stretch>
        </p:blipFill>
        <p:spPr>
          <a:xfrm>
            <a:off x="16201994" y="7097160"/>
            <a:ext cx="5921278" cy="431326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Multi-Server"/>
          <p:cNvSpPr txBox="1"/>
          <p:nvPr>
            <p:ph type="ctrTitle"/>
          </p:nvPr>
        </p:nvSpPr>
        <p:spPr>
          <a:xfrm>
            <a:off x="1270000" y="1125095"/>
            <a:ext cx="21844000" cy="1503780"/>
          </a:xfrm>
          <a:prstGeom prst="rect">
            <a:avLst/>
          </a:prstGeom>
        </p:spPr>
        <p:txBody>
          <a:bodyPr/>
          <a:lstStyle>
            <a:lvl1pPr algn="l" defTabSz="817244">
              <a:lnSpc>
                <a:spcPct val="80000"/>
              </a:lnSpc>
              <a:defRPr spc="-249" sz="8316">
                <a:gradFill flip="none" rotWithShape="1">
                  <a:gsLst>
                    <a:gs pos="0">
                      <a:srgbClr val="FFFFFF"/>
                    </a:gs>
                    <a:gs pos="100000">
                      <a:srgbClr val="929292"/>
                    </a:gs>
                  </a:gsLst>
                  <a:lin ang="5400000" scaled="0"/>
                </a:gradFill>
              </a:defRPr>
            </a:lvl1pPr>
          </a:lstStyle>
          <a:p>
            <a:pPr/>
            <a:r>
              <a:t>Multi-Server</a:t>
            </a:r>
          </a:p>
        </p:txBody>
      </p:sp>
      <p:pic>
        <p:nvPicPr>
          <p:cNvPr id="175" name="Screenshot 2021-06-04 at 7.07.19 PM.png" descr="Screenshot 2021-06-04 at 7.07.19 PM.png"/>
          <p:cNvPicPr>
            <a:picLocks noChangeAspect="1"/>
          </p:cNvPicPr>
          <p:nvPr/>
        </p:nvPicPr>
        <p:blipFill>
          <a:blip r:embed="rId2">
            <a:extLst/>
          </a:blip>
          <a:stretch>
            <a:fillRect/>
          </a:stretch>
        </p:blipFill>
        <p:spPr>
          <a:xfrm>
            <a:off x="874874" y="2975687"/>
            <a:ext cx="15890287" cy="7692010"/>
          </a:xfrm>
          <a:prstGeom prst="rect">
            <a:avLst/>
          </a:prstGeom>
          <a:ln w="25400">
            <a:miter lim="400000"/>
          </a:ln>
          <a:effectLst>
            <a:outerShdw sx="100000" sy="100000" kx="0" ky="0" algn="b" rotWithShape="0" blurRad="254000" dist="127000" dir="16200000">
              <a:srgbClr val="000000">
                <a:alpha val="70000"/>
              </a:srgbClr>
            </a:outerShdw>
          </a:effectLst>
        </p:spPr>
      </p:pic>
      <p:pic>
        <p:nvPicPr>
          <p:cNvPr id="176" name="Screenshot 2021-06-04 at 7.11.32 PM.png" descr="Screenshot 2021-06-04 at 7.11.32 PM.png"/>
          <p:cNvPicPr>
            <a:picLocks noChangeAspect="1"/>
          </p:cNvPicPr>
          <p:nvPr/>
        </p:nvPicPr>
        <p:blipFill>
          <a:blip r:embed="rId3">
            <a:extLst/>
          </a:blip>
          <a:stretch>
            <a:fillRect/>
          </a:stretch>
        </p:blipFill>
        <p:spPr>
          <a:xfrm>
            <a:off x="17388953" y="792079"/>
            <a:ext cx="6170781" cy="3682708"/>
          </a:xfrm>
          <a:prstGeom prst="rect">
            <a:avLst/>
          </a:prstGeom>
          <a:ln w="12700">
            <a:solidFill>
              <a:srgbClr val="DDDDDD"/>
            </a:solidFill>
            <a:miter lim="400000"/>
          </a:ln>
        </p:spPr>
      </p:pic>
      <p:pic>
        <p:nvPicPr>
          <p:cNvPr id="177" name="Screenshot 2021-06-04 at 7.10.01 PM.png" descr="Screenshot 2021-06-04 at 7.10.01 PM.png"/>
          <p:cNvPicPr>
            <a:picLocks noChangeAspect="1"/>
          </p:cNvPicPr>
          <p:nvPr/>
        </p:nvPicPr>
        <p:blipFill>
          <a:blip r:embed="rId4">
            <a:extLst/>
          </a:blip>
          <a:stretch>
            <a:fillRect/>
          </a:stretch>
        </p:blipFill>
        <p:spPr>
          <a:xfrm>
            <a:off x="17319885" y="5034872"/>
            <a:ext cx="6309016" cy="3573639"/>
          </a:xfrm>
          <a:prstGeom prst="rect">
            <a:avLst/>
          </a:prstGeom>
          <a:ln w="25400">
            <a:solidFill>
              <a:srgbClr val="DDDDDD"/>
            </a:solidFill>
            <a:miter lim="400000"/>
          </a:ln>
        </p:spPr>
      </p:pic>
      <p:pic>
        <p:nvPicPr>
          <p:cNvPr id="178" name="Screenshot 2021-06-04 at 7.24.29 PM.png" descr="Screenshot 2021-06-04 at 7.24.29 PM.png"/>
          <p:cNvPicPr>
            <a:picLocks noChangeAspect="1"/>
          </p:cNvPicPr>
          <p:nvPr/>
        </p:nvPicPr>
        <p:blipFill>
          <a:blip r:embed="rId5">
            <a:extLst/>
          </a:blip>
          <a:stretch>
            <a:fillRect/>
          </a:stretch>
        </p:blipFill>
        <p:spPr>
          <a:xfrm>
            <a:off x="17128680" y="9656013"/>
            <a:ext cx="6691160" cy="304524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Observation"/>
          <p:cNvSpPr txBox="1"/>
          <p:nvPr>
            <p:ph type="ctrTitle"/>
          </p:nvPr>
        </p:nvSpPr>
        <p:spPr>
          <a:xfrm>
            <a:off x="1098683" y="774209"/>
            <a:ext cx="21292354" cy="1854666"/>
          </a:xfrm>
          <a:prstGeom prst="rect">
            <a:avLst/>
          </a:prstGeom>
        </p:spPr>
        <p:txBody>
          <a:bodyPr/>
          <a:lstStyle>
            <a:lvl1pPr algn="l" defTabSz="2194505">
              <a:defRPr spc="-313" sz="10439"/>
            </a:lvl1pPr>
          </a:lstStyle>
          <a:p>
            <a:pPr/>
            <a:r>
              <a:t>Observation</a:t>
            </a:r>
          </a:p>
        </p:txBody>
      </p:sp>
      <p:sp>
        <p:nvSpPr>
          <p:cNvPr id="181" name="On running both the test models, the following observations were made:…"/>
          <p:cNvSpPr txBox="1"/>
          <p:nvPr>
            <p:ph type="subTitle" idx="1"/>
          </p:nvPr>
        </p:nvSpPr>
        <p:spPr>
          <a:xfrm>
            <a:off x="1070131" y="3046847"/>
            <a:ext cx="21844001" cy="6479058"/>
          </a:xfrm>
          <a:prstGeom prst="rect">
            <a:avLst/>
          </a:prstGeom>
        </p:spPr>
        <p:txBody>
          <a:bodyPr/>
          <a:lstStyle/>
          <a:p>
            <a:pPr algn="l" defTabSz="1804416">
              <a:spcBef>
                <a:spcPts val="1700"/>
              </a:spcBef>
              <a:defRPr sz="2664">
                <a:solidFill>
                  <a:srgbClr val="C2C2C2"/>
                </a:solidFill>
                <a:latin typeface="Graphik"/>
                <a:ea typeface="Graphik"/>
                <a:cs typeface="Graphik"/>
                <a:sym typeface="Graphik"/>
              </a:defRPr>
            </a:pPr>
            <a:r>
              <a:t>On running both the test models, the following observations were made:</a:t>
            </a:r>
          </a:p>
          <a:p>
            <a:pPr algn="l" defTabSz="1804416">
              <a:spcBef>
                <a:spcPts val="1700"/>
              </a:spcBef>
              <a:defRPr sz="2590">
                <a:solidFill>
                  <a:srgbClr val="C2C2C2"/>
                </a:solidFill>
                <a:latin typeface="Graphik"/>
                <a:ea typeface="Graphik"/>
                <a:cs typeface="Graphik"/>
                <a:sym typeface="Graphik"/>
              </a:defRPr>
            </a:pPr>
          </a:p>
          <a:p>
            <a:pPr marL="380096" indent="-380096" algn="l" defTabSz="263144">
              <a:buSzPct val="100000"/>
              <a:buFont typeface="Menlo Regular"/>
              <a:buChar char="•"/>
              <a:defRPr sz="2664">
                <a:solidFill>
                  <a:srgbClr val="C2C2C2"/>
                </a:solidFill>
                <a:latin typeface="Helvetica Neue"/>
                <a:ea typeface="Helvetica Neue"/>
                <a:cs typeface="Helvetica Neue"/>
                <a:sym typeface="Helvetica Neue"/>
              </a:defRPr>
            </a:pPr>
            <a:r>
              <a:t>A </a:t>
            </a:r>
            <a:r>
              <a:rPr>
                <a:solidFill>
                  <a:srgbClr val="1AC21D"/>
                </a:solidFill>
              </a:rPr>
              <a:t>single powerful server</a:t>
            </a:r>
            <a:r>
              <a:t> can only be upgraded so far. Once you have the most powerful server available, the system cannot grow until multiple server with the same capability are used.</a:t>
            </a:r>
          </a:p>
          <a:p>
            <a:pPr marL="380096" indent="-380096" algn="l" defTabSz="263144">
              <a:buSzPct val="100000"/>
              <a:buFont typeface="Menlo Regular"/>
              <a:buChar char="•"/>
              <a:defRPr sz="2664">
                <a:solidFill>
                  <a:srgbClr val="C2C2C2"/>
                </a:solidFill>
                <a:latin typeface="Helvetica Neue"/>
                <a:ea typeface="Helvetica Neue"/>
                <a:cs typeface="Helvetica Neue"/>
                <a:sym typeface="Helvetica Neue"/>
              </a:defRPr>
            </a:pPr>
          </a:p>
          <a:p>
            <a:pPr marL="356134" indent="-356134" algn="l" defTabSz="1804416">
              <a:spcBef>
                <a:spcPts val="1700"/>
              </a:spcBef>
              <a:buSzPct val="100000"/>
              <a:buChar char="•"/>
              <a:defRPr sz="2664">
                <a:solidFill>
                  <a:srgbClr val="C2C2C2"/>
                </a:solidFill>
                <a:latin typeface="Graphik"/>
                <a:ea typeface="Graphik"/>
                <a:cs typeface="Graphik"/>
                <a:sym typeface="Graphik"/>
              </a:defRPr>
            </a:pPr>
            <a:r>
              <a:t>A multi server system, drastically </a:t>
            </a:r>
            <a:r>
              <a:rPr>
                <a:solidFill>
                  <a:srgbClr val="3BC22D"/>
                </a:solidFill>
              </a:rPr>
              <a:t>reduces</a:t>
            </a:r>
            <a:r>
              <a:t> the </a:t>
            </a:r>
            <a:r>
              <a:rPr>
                <a:solidFill>
                  <a:srgbClr val="C2C7B5"/>
                </a:solidFill>
              </a:rPr>
              <a:t>wait time</a:t>
            </a:r>
            <a:r>
              <a:t> and the queue length. With multiple servers(be it doctors, nurses e.t.c) with each server equally capable, it improves the efficiency.</a:t>
            </a:r>
          </a:p>
          <a:p>
            <a:pPr marL="356134" indent="-356134" algn="l" defTabSz="1804416">
              <a:spcBef>
                <a:spcPts val="1700"/>
              </a:spcBef>
              <a:buSzPct val="100000"/>
              <a:buChar char="•"/>
              <a:defRPr sz="2664">
                <a:solidFill>
                  <a:srgbClr val="C2C2C2"/>
                </a:solidFill>
                <a:latin typeface="Graphik"/>
                <a:ea typeface="Graphik"/>
                <a:cs typeface="Graphik"/>
                <a:sym typeface="Graphik"/>
              </a:defRPr>
            </a:pPr>
          </a:p>
          <a:p>
            <a:pPr marL="366310" indent="-366310" algn="l" defTabSz="1804416">
              <a:spcBef>
                <a:spcPts val="1700"/>
              </a:spcBef>
              <a:buSzPct val="100000"/>
              <a:buChar char="•"/>
              <a:defRPr sz="2590">
                <a:solidFill>
                  <a:srgbClr val="C2C2C2"/>
                </a:solidFill>
                <a:latin typeface="Graphik"/>
                <a:ea typeface="Graphik"/>
                <a:cs typeface="Graphik"/>
                <a:sym typeface="Graphik"/>
              </a:defRPr>
            </a:pPr>
            <a:r>
              <a:rPr sz="2664"/>
              <a:t>A </a:t>
            </a:r>
            <a:r>
              <a:rPr b="1" sz="2664"/>
              <a:t>single server</a:t>
            </a:r>
            <a:r>
              <a:rPr sz="2664"/>
              <a:t> that is super powerful may cost ten times as much as two </a:t>
            </a:r>
            <a:r>
              <a:rPr b="1" sz="2664"/>
              <a:t>servers</a:t>
            </a:r>
            <a:r>
              <a:rPr sz="2664"/>
              <a:t> that are half as powerful. With two or more </a:t>
            </a:r>
            <a:r>
              <a:rPr b="1" sz="2664"/>
              <a:t>servers</a:t>
            </a:r>
            <a:r>
              <a:rPr sz="2664"/>
              <a:t>, </a:t>
            </a:r>
            <a:r>
              <a:rPr b="1" sz="2664"/>
              <a:t>one</a:t>
            </a:r>
            <a:r>
              <a:rPr sz="2664"/>
              <a:t> can fail or if is unavailable, the system can still function</a:t>
            </a:r>
            <a:r>
              <a:t>.</a:t>
            </a:r>
          </a:p>
          <a:p>
            <a:pPr marL="111992" indent="-111992" algn="l" defTabSz="263144">
              <a:buClr>
                <a:srgbClr val="FFFFFF"/>
              </a:buClr>
              <a:buSzPct val="100000"/>
              <a:buChar char="•"/>
              <a:defRPr sz="888">
                <a:solidFill>
                  <a:srgbClr val="000000"/>
                </a:solidFill>
                <a:latin typeface="Helvetica Neue"/>
                <a:ea typeface="Helvetica Neue"/>
                <a:cs typeface="Helvetica Neue"/>
                <a:sym typeface="Helvetica Neue"/>
              </a:defRPr>
            </a:pPr>
          </a:p>
          <a:p>
            <a:pPr algn="l" defTabSz="1804416">
              <a:spcBef>
                <a:spcPts val="1700"/>
              </a:spcBef>
              <a:defRPr sz="2590">
                <a:solidFill>
                  <a:srgbClr val="C2C2C2"/>
                </a:solidFill>
                <a:latin typeface="Graphik"/>
                <a:ea typeface="Graphik"/>
                <a:cs typeface="Graphik"/>
                <a:sym typeface="Graphik"/>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80"/>
                                        </p:tgtEl>
                                        <p:attrNameLst>
                                          <p:attrName>style.visibility</p:attrName>
                                        </p:attrNameLst>
                                      </p:cBhvr>
                                      <p:to>
                                        <p:strVal val="visible"/>
                                      </p:to>
                                    </p:set>
                                    <p:anim calcmode="lin" valueType="num">
                                      <p:cBhvr>
                                        <p:cTn id="7" dur="1000" fill="hold"/>
                                        <p:tgtEl>
                                          <p:spTgt spid="180"/>
                                        </p:tgtEl>
                                        <p:attrNameLst>
                                          <p:attrName>ppt_x</p:attrName>
                                        </p:attrNameLst>
                                      </p:cBhvr>
                                      <p:tavLst>
                                        <p:tav tm="0">
                                          <p:val>
                                            <p:strVal val="0-#ppt_w/2"/>
                                          </p:val>
                                        </p:tav>
                                        <p:tav tm="100000">
                                          <p:val>
                                            <p:strVal val="#ppt_x"/>
                                          </p:val>
                                        </p:tav>
                                      </p:tavLst>
                                    </p:anim>
                                    <p:anim calcmode="lin" valueType="num">
                                      <p:cBhvr>
                                        <p:cTn id="8" dur="1000" fill="hold"/>
                                        <p:tgtEl>
                                          <p:spTgt spid="18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8" presetID="2" grpId="2" fill="hold">
                                  <p:stCondLst>
                                    <p:cond delay="0"/>
                                  </p:stCondLst>
                                  <p:iterate type="el" backwards="0">
                                    <p:tmAbs val="0"/>
                                  </p:iterate>
                                  <p:childTnLst>
                                    <p:set>
                                      <p:cBhvr>
                                        <p:cTn id="12" fill="hold"/>
                                        <p:tgtEl>
                                          <p:spTgt spid="181"/>
                                        </p:tgtEl>
                                        <p:attrNameLst>
                                          <p:attrName>style.visibility</p:attrName>
                                        </p:attrNameLst>
                                      </p:cBhvr>
                                      <p:to>
                                        <p:strVal val="visible"/>
                                      </p:to>
                                    </p:set>
                                    <p:anim calcmode="lin" valueType="num">
                                      <p:cBhvr>
                                        <p:cTn id="13" dur="1000" fill="hold"/>
                                        <p:tgtEl>
                                          <p:spTgt spid="181"/>
                                        </p:tgtEl>
                                        <p:attrNameLst>
                                          <p:attrName>ppt_x</p:attrName>
                                        </p:attrNameLst>
                                      </p:cBhvr>
                                      <p:tavLst>
                                        <p:tav tm="0">
                                          <p:val>
                                            <p:strVal val="0-#ppt_w/2"/>
                                          </p:val>
                                        </p:tav>
                                        <p:tav tm="100000">
                                          <p:val>
                                            <p:strVal val="#ppt_x"/>
                                          </p:val>
                                        </p:tav>
                                      </p:tavLst>
                                    </p:anim>
                                    <p:anim calcmode="lin" valueType="num">
                                      <p:cBhvr>
                                        <p:cTn id="14" dur="1000" fill="hold"/>
                                        <p:tgtEl>
                                          <p:spTgt spid="18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0" grpId="1"/>
      <p:bldP build="whole" bldLvl="1" animBg="1" rev="0" advAuto="0" spid="181" grpId="2"/>
    </p:bldLst>
  </p:timing>
</p:sld>
</file>

<file path=ppt/theme/theme1.xml><?xml version="1.0" encoding="utf-8"?>
<a:theme xmlns:a="http://schemas.openxmlformats.org/drawingml/2006/main" xmlns:r="http://schemas.openxmlformats.org/officeDocument/2006/relationships"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